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007175" cy="32007175"/>
  <p:notesSz cx="9144000" cy="6858000"/>
  <p:defaultTextStyle>
    <a:defPPr>
      <a:defRPr lang="en-US"/>
    </a:defPPr>
    <a:lvl1pPr marL="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28957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5791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8687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315826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14478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973740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802696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631653" algn="l" defTabSz="3657913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DBA1655-18E0-42B2-B68C-69B6919009E9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081">
          <p15:clr>
            <a:srgbClr val="A4A3A4"/>
          </p15:clr>
        </p15:guide>
        <p15:guide id="2" pos="100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691" autoAdjust="0"/>
    <p:restoredTop sz="94573" autoAdjust="0"/>
  </p:normalViewPr>
  <p:slideViewPr>
    <p:cSldViewPr>
      <p:cViewPr>
        <p:scale>
          <a:sx n="33" d="100"/>
          <a:sy n="33" d="100"/>
        </p:scale>
        <p:origin x="660" y="-3132"/>
      </p:cViewPr>
      <p:guideLst>
        <p:guide orient="horz" pos="10081"/>
        <p:guide pos="100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F6795-0429-425F-84E7-B92A8A1E1A9D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6125" y="514350"/>
            <a:ext cx="2571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AE19A-9C13-4374-885A-ABFD88A6C21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526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957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91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87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826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78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3740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2696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1653" algn="l" defTabSz="3657913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AE19A-9C13-4374-885A-ABFD88A6C21A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251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539" y="9942974"/>
            <a:ext cx="27206099" cy="68607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1077" y="18137399"/>
            <a:ext cx="22405024" cy="81796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5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4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3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2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3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7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93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05202" y="1281774"/>
            <a:ext cx="7201613" cy="27309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360" y="1281774"/>
            <a:ext cx="21071391" cy="27309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183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63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346" y="20567578"/>
            <a:ext cx="27206099" cy="6356981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346" y="13566009"/>
            <a:ext cx="27206099" cy="700156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28957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65791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48687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82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78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374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269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1653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753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360" y="7468343"/>
            <a:ext cx="14136503" cy="21123256"/>
          </a:xfrm>
        </p:spPr>
        <p:txBody>
          <a:bodyPr/>
          <a:lstStyle>
            <a:lvl1pPr>
              <a:defRPr sz="11200"/>
            </a:lvl1pPr>
            <a:lvl2pPr>
              <a:defRPr sz="97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0312" y="7468343"/>
            <a:ext cx="14136503" cy="21123256"/>
          </a:xfrm>
        </p:spPr>
        <p:txBody>
          <a:bodyPr/>
          <a:lstStyle>
            <a:lvl1pPr>
              <a:defRPr sz="11200"/>
            </a:lvl1pPr>
            <a:lvl2pPr>
              <a:defRPr sz="97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863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359" y="7164572"/>
            <a:ext cx="14142061" cy="2985853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28957" indent="0">
              <a:buNone/>
              <a:defRPr sz="8100" b="1"/>
            </a:lvl2pPr>
            <a:lvl3pPr marL="3657913" indent="0">
              <a:buNone/>
              <a:defRPr sz="7100" b="1"/>
            </a:lvl3pPr>
            <a:lvl4pPr marL="5486870" indent="0">
              <a:buNone/>
              <a:defRPr sz="6300" b="1"/>
            </a:lvl4pPr>
            <a:lvl5pPr marL="7315826" indent="0">
              <a:buNone/>
              <a:defRPr sz="6300" b="1"/>
            </a:lvl5pPr>
            <a:lvl6pPr marL="9144783" indent="0">
              <a:buNone/>
              <a:defRPr sz="6300" b="1"/>
            </a:lvl6pPr>
            <a:lvl7pPr marL="10973740" indent="0">
              <a:buNone/>
              <a:defRPr sz="6300" b="1"/>
            </a:lvl7pPr>
            <a:lvl8pPr marL="12802696" indent="0">
              <a:buNone/>
              <a:defRPr sz="6300" b="1"/>
            </a:lvl8pPr>
            <a:lvl9pPr marL="14631653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359" y="10150424"/>
            <a:ext cx="14142061" cy="1844117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9204" y="7164572"/>
            <a:ext cx="14147615" cy="2985853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28957" indent="0">
              <a:buNone/>
              <a:defRPr sz="8100" b="1"/>
            </a:lvl2pPr>
            <a:lvl3pPr marL="3657913" indent="0">
              <a:buNone/>
              <a:defRPr sz="7100" b="1"/>
            </a:lvl3pPr>
            <a:lvl4pPr marL="5486870" indent="0">
              <a:buNone/>
              <a:defRPr sz="6300" b="1"/>
            </a:lvl4pPr>
            <a:lvl5pPr marL="7315826" indent="0">
              <a:buNone/>
              <a:defRPr sz="6300" b="1"/>
            </a:lvl5pPr>
            <a:lvl6pPr marL="9144783" indent="0">
              <a:buNone/>
              <a:defRPr sz="6300" b="1"/>
            </a:lvl6pPr>
            <a:lvl7pPr marL="10973740" indent="0">
              <a:buNone/>
              <a:defRPr sz="6300" b="1"/>
            </a:lvl7pPr>
            <a:lvl8pPr marL="12802696" indent="0">
              <a:buNone/>
              <a:defRPr sz="6300" b="1"/>
            </a:lvl8pPr>
            <a:lvl9pPr marL="14631653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9204" y="10150424"/>
            <a:ext cx="14147615" cy="1844117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66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52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064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363" y="1274360"/>
            <a:ext cx="10530139" cy="5423438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3917" y="1274362"/>
            <a:ext cx="17892899" cy="27317237"/>
          </a:xfrm>
        </p:spPr>
        <p:txBody>
          <a:bodyPr/>
          <a:lstStyle>
            <a:lvl1pPr>
              <a:defRPr sz="12700"/>
            </a:lvl1pPr>
            <a:lvl2pPr>
              <a:defRPr sz="112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363" y="6697800"/>
            <a:ext cx="10530139" cy="21893798"/>
          </a:xfrm>
        </p:spPr>
        <p:txBody>
          <a:bodyPr/>
          <a:lstStyle>
            <a:lvl1pPr marL="0" indent="0">
              <a:buNone/>
              <a:defRPr sz="5600"/>
            </a:lvl1pPr>
            <a:lvl2pPr marL="1828957" indent="0">
              <a:buNone/>
              <a:defRPr sz="4800"/>
            </a:lvl2pPr>
            <a:lvl3pPr marL="3657913" indent="0">
              <a:buNone/>
              <a:defRPr sz="4100"/>
            </a:lvl3pPr>
            <a:lvl4pPr marL="5486870" indent="0">
              <a:buNone/>
              <a:defRPr sz="3600"/>
            </a:lvl4pPr>
            <a:lvl5pPr marL="7315826" indent="0">
              <a:buNone/>
              <a:defRPr sz="3600"/>
            </a:lvl5pPr>
            <a:lvl6pPr marL="9144783" indent="0">
              <a:buNone/>
              <a:defRPr sz="3600"/>
            </a:lvl6pPr>
            <a:lvl7pPr marL="10973740" indent="0">
              <a:buNone/>
              <a:defRPr sz="3600"/>
            </a:lvl7pPr>
            <a:lvl8pPr marL="12802696" indent="0">
              <a:buNone/>
              <a:defRPr sz="3600"/>
            </a:lvl8pPr>
            <a:lvl9pPr marL="14631653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6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632" y="22405025"/>
            <a:ext cx="19204305" cy="2645040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632" y="2859901"/>
            <a:ext cx="19204305" cy="19204305"/>
          </a:xfrm>
        </p:spPr>
        <p:txBody>
          <a:bodyPr/>
          <a:lstStyle>
            <a:lvl1pPr marL="0" indent="0">
              <a:buNone/>
              <a:defRPr sz="12700"/>
            </a:lvl1pPr>
            <a:lvl2pPr marL="1828957" indent="0">
              <a:buNone/>
              <a:defRPr sz="11200"/>
            </a:lvl2pPr>
            <a:lvl3pPr marL="3657913" indent="0">
              <a:buNone/>
              <a:defRPr sz="9700"/>
            </a:lvl3pPr>
            <a:lvl4pPr marL="5486870" indent="0">
              <a:buNone/>
              <a:defRPr sz="8100"/>
            </a:lvl4pPr>
            <a:lvl5pPr marL="7315826" indent="0">
              <a:buNone/>
              <a:defRPr sz="8100"/>
            </a:lvl5pPr>
            <a:lvl6pPr marL="9144783" indent="0">
              <a:buNone/>
              <a:defRPr sz="8100"/>
            </a:lvl6pPr>
            <a:lvl7pPr marL="10973740" indent="0">
              <a:buNone/>
              <a:defRPr sz="8100"/>
            </a:lvl7pPr>
            <a:lvl8pPr marL="12802696" indent="0">
              <a:buNone/>
              <a:defRPr sz="8100"/>
            </a:lvl8pPr>
            <a:lvl9pPr marL="14631653" indent="0">
              <a:buNone/>
              <a:defRPr sz="8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632" y="25050064"/>
            <a:ext cx="19204305" cy="3756395"/>
          </a:xfrm>
        </p:spPr>
        <p:txBody>
          <a:bodyPr/>
          <a:lstStyle>
            <a:lvl1pPr marL="0" indent="0">
              <a:buNone/>
              <a:defRPr sz="5600"/>
            </a:lvl1pPr>
            <a:lvl2pPr marL="1828957" indent="0">
              <a:buNone/>
              <a:defRPr sz="4800"/>
            </a:lvl2pPr>
            <a:lvl3pPr marL="3657913" indent="0">
              <a:buNone/>
              <a:defRPr sz="4100"/>
            </a:lvl3pPr>
            <a:lvl4pPr marL="5486870" indent="0">
              <a:buNone/>
              <a:defRPr sz="3600"/>
            </a:lvl4pPr>
            <a:lvl5pPr marL="7315826" indent="0">
              <a:buNone/>
              <a:defRPr sz="3600"/>
            </a:lvl5pPr>
            <a:lvl6pPr marL="9144783" indent="0">
              <a:buNone/>
              <a:defRPr sz="3600"/>
            </a:lvl6pPr>
            <a:lvl7pPr marL="10973740" indent="0">
              <a:buNone/>
              <a:defRPr sz="3600"/>
            </a:lvl7pPr>
            <a:lvl8pPr marL="12802696" indent="0">
              <a:buNone/>
              <a:defRPr sz="3600"/>
            </a:lvl8pPr>
            <a:lvl9pPr marL="14631653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36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359" y="1281772"/>
            <a:ext cx="28806459" cy="5334530"/>
          </a:xfrm>
          <a:prstGeom prst="rect">
            <a:avLst/>
          </a:prstGeom>
        </p:spPr>
        <p:txBody>
          <a:bodyPr vert="horz" lIns="365791" tIns="182896" rIns="365791" bIns="1828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359" y="7468343"/>
            <a:ext cx="28806459" cy="21123256"/>
          </a:xfrm>
          <a:prstGeom prst="rect">
            <a:avLst/>
          </a:prstGeom>
        </p:spPr>
        <p:txBody>
          <a:bodyPr vert="horz" lIns="365791" tIns="182896" rIns="365791" bIns="1828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359" y="29665913"/>
            <a:ext cx="7468342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AC0D-4C8E-451B-859B-72BE86DA9EB6}" type="datetimeFigureOut">
              <a:rPr lang="en-CA" smtClean="0"/>
              <a:pPr/>
              <a:t>2014-04-15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5786" y="29665913"/>
            <a:ext cx="10135606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8476" y="29665913"/>
            <a:ext cx="7468342" cy="1704085"/>
          </a:xfrm>
          <a:prstGeom prst="rect">
            <a:avLst/>
          </a:prstGeom>
        </p:spPr>
        <p:txBody>
          <a:bodyPr vert="horz" lIns="365791" tIns="182896" rIns="365791" bIns="182896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3E8E6-C450-4061-B7AD-336845E08C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320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7913" rtl="0" eaLnBrk="1" latinLnBrk="0" hangingPunct="1"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719" indent="-1371719" algn="l" defTabSz="3657913" rtl="0" eaLnBrk="1" latinLnBrk="0" hangingPunct="1">
        <a:spcBef>
          <a:spcPct val="20000"/>
        </a:spcBef>
        <a:buFont typeface="Arial" pitchFamily="34" charset="0"/>
        <a:buChar char="•"/>
        <a:defRPr sz="12700" kern="1200">
          <a:solidFill>
            <a:schemeClr val="tx1"/>
          </a:solidFill>
          <a:latin typeface="+mn-lt"/>
          <a:ea typeface="+mn-ea"/>
          <a:cs typeface="+mn-cs"/>
        </a:defRPr>
      </a:lvl1pPr>
      <a:lvl2pPr marL="2972054" indent="-1143097" algn="l" defTabSz="3657913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39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01348" indent="-914478" algn="l" defTabSz="3657913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30305" indent="-914478" algn="l" defTabSz="3657913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926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8218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7174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6131" indent="-914478" algn="l" defTabSz="365791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957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91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87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826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78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3740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2696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1653" algn="l" defTabSz="3657913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146844" y="394480"/>
            <a:ext cx="31626495" cy="379979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</a:gradFill>
          <a:ln w="9525" cap="sq">
            <a:solidFill>
              <a:schemeClr val="tx1"/>
            </a:solidFill>
            <a:bevel/>
            <a:headEnd/>
            <a:tailEnd/>
          </a:ln>
          <a:effectLst/>
        </p:spPr>
        <p:txBody>
          <a:bodyPr wrap="none" lIns="66669" tIns="33334" rIns="66669" bIns="33334" anchor="ctr"/>
          <a:lstStyle/>
          <a:p>
            <a:pPr defTabSz="3200339">
              <a:lnSpc>
                <a:spcPts val="3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698331" y="679278"/>
            <a:ext cx="23474608" cy="329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6669" tIns="33334" rIns="66669" bIns="33334">
            <a:spAutoFit/>
          </a:bodyPr>
          <a:lstStyle/>
          <a:p>
            <a:pPr algn="ctr" defTabSz="3200339"/>
            <a:r>
              <a:rPr lang="en-US" sz="6000" b="1" dirty="0" smtClean="0"/>
              <a:t>The Impact of Sampling Techniques on Application Level </a:t>
            </a:r>
            <a:r>
              <a:rPr lang="en-US" sz="6000" b="1" dirty="0" err="1" smtClean="0"/>
              <a:t>DoS</a:t>
            </a:r>
            <a:r>
              <a:rPr lang="en-US" sz="6000" b="1" dirty="0" smtClean="0"/>
              <a:t> Attack Detection</a:t>
            </a:r>
          </a:p>
          <a:p>
            <a:pPr algn="ctr" defTabSz="3200339"/>
            <a:r>
              <a:rPr lang="en-US" sz="5000" b="1" dirty="0" smtClean="0"/>
              <a:t>Hossein Hadian Jazi</a:t>
            </a:r>
            <a:r>
              <a:rPr lang="en-US" sz="5000" b="1" dirty="0"/>
              <a:t>, Hugo </a:t>
            </a:r>
            <a:r>
              <a:rPr lang="en-US" sz="5000" b="1" dirty="0" smtClean="0"/>
              <a:t>Gonzalez, Natalia </a:t>
            </a:r>
            <a:r>
              <a:rPr lang="en-US" sz="5000" b="1" dirty="0" err="1" smtClean="0"/>
              <a:t>Stakhanova</a:t>
            </a:r>
            <a:r>
              <a:rPr lang="en-US" sz="5000" b="1" dirty="0" smtClean="0"/>
              <a:t>, and Ali A. </a:t>
            </a:r>
            <a:r>
              <a:rPr lang="en-US" sz="5000" b="1" dirty="0" err="1" smtClean="0"/>
              <a:t>Ghorbani</a:t>
            </a:r>
            <a:endParaRPr lang="en-US" sz="5000" b="1" dirty="0" smtClean="0"/>
          </a:p>
          <a:p>
            <a:pPr algn="ctr" defTabSz="3200339"/>
            <a:r>
              <a:rPr lang="en-US" sz="4000" b="1" i="1" dirty="0" smtClean="0"/>
              <a:t>Faculty of Computer Science, University of </a:t>
            </a:r>
            <a:r>
              <a:rPr lang="en-US" sz="4000" b="1" i="1" dirty="0" smtClean="0"/>
              <a:t>New </a:t>
            </a:r>
            <a:r>
              <a:rPr lang="en-US" sz="4000" b="1" i="1" dirty="0" smtClean="0"/>
              <a:t>Brunswick</a:t>
            </a:r>
            <a:endParaRPr lang="en-US" sz="7200" dirty="0"/>
          </a:p>
        </p:txBody>
      </p:sp>
      <p:pic>
        <p:nvPicPr>
          <p:cNvPr id="34" name="Picture 33" descr="ISCXLogo-fix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7891" y="593875"/>
            <a:ext cx="3600400" cy="3329628"/>
          </a:xfrm>
          <a:prstGeom prst="rect">
            <a:avLst/>
          </a:prstGeom>
        </p:spPr>
      </p:pic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94113" y="9534602"/>
            <a:ext cx="12093050" cy="9535679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/>
          </a:p>
        </p:txBody>
      </p:sp>
      <p:sp>
        <p:nvSpPr>
          <p:cNvPr id="50" name="AutoShape 4"/>
          <p:cNvSpPr>
            <a:spLocks noChangeArrowheads="1"/>
          </p:cNvSpPr>
          <p:nvPr/>
        </p:nvSpPr>
        <p:spPr bwMode="auto">
          <a:xfrm>
            <a:off x="190388" y="4347285"/>
            <a:ext cx="13336463" cy="4952862"/>
          </a:xfrm>
          <a:prstGeom prst="roundRect">
            <a:avLst>
              <a:gd name="adj" fmla="val 1068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/>
          </a:p>
        </p:txBody>
      </p:sp>
      <p:sp>
        <p:nvSpPr>
          <p:cNvPr id="52" name="Text Box 42"/>
          <p:cNvSpPr txBox="1">
            <a:spLocks noChangeArrowheads="1"/>
          </p:cNvSpPr>
          <p:nvPr/>
        </p:nvSpPr>
        <p:spPr bwMode="auto">
          <a:xfrm>
            <a:off x="2538091" y="4898391"/>
            <a:ext cx="7759474" cy="44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Problem Statement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1206215" y="9781249"/>
            <a:ext cx="9363721" cy="44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Data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2939" y="526052"/>
            <a:ext cx="3593651" cy="3593651"/>
          </a:xfrm>
          <a:prstGeom prst="rect">
            <a:avLst/>
          </a:prstGeom>
        </p:spPr>
      </p:pic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19545390" y="9608266"/>
            <a:ext cx="12048102" cy="9635681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20654798" y="9882907"/>
            <a:ext cx="9363721" cy="40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Sampling Techniques overview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86235" y="5562427"/>
            <a:ext cx="7031010" cy="47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66725" indent="-466725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just">
              <a:lnSpc>
                <a:spcPts val="3163"/>
              </a:lnSpc>
              <a:spcAft>
                <a:spcPts val="538"/>
              </a:spcAft>
            </a:pP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8" name="AutoShape 4"/>
          <p:cNvSpPr>
            <a:spLocks noChangeArrowheads="1"/>
          </p:cNvSpPr>
          <p:nvPr/>
        </p:nvSpPr>
        <p:spPr bwMode="auto">
          <a:xfrm>
            <a:off x="343673" y="19667611"/>
            <a:ext cx="31358005" cy="12053122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/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10588170" y="19964027"/>
            <a:ext cx="9861946" cy="44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Impact of Sampling on Detection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526162" y="10657584"/>
            <a:ext cx="10580881" cy="881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66725" indent="-466725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just">
              <a:lnSpc>
                <a:spcPts val="3163"/>
              </a:lnSpc>
              <a:spcAft>
                <a:spcPts val="538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Generate application layer </a:t>
            </a:r>
            <a:r>
              <a:rPr lang="en-US" sz="3600" dirty="0" err="1">
                <a:solidFill>
                  <a:schemeClr val="tx1"/>
                </a:solidFill>
              </a:rPr>
              <a:t>DoS</a:t>
            </a:r>
            <a:r>
              <a:rPr lang="en-US" sz="3600" dirty="0">
                <a:solidFill>
                  <a:schemeClr val="tx1"/>
                </a:solidFill>
              </a:rPr>
              <a:t> attacks intermixed with the attack-free traces from the ISCX </a:t>
            </a:r>
            <a:r>
              <a:rPr lang="en-US" sz="3600" dirty="0" smtClean="0">
                <a:solidFill>
                  <a:schemeClr val="tx1"/>
                </a:solidFill>
              </a:rPr>
              <a:t>set. 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1206215" y="20544359"/>
            <a:ext cx="30135076" cy="1291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66725" indent="-466725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just">
              <a:lnSpc>
                <a:spcPts val="3163"/>
              </a:lnSpc>
              <a:spcAft>
                <a:spcPts val="538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Our experiment shows that </a:t>
            </a:r>
            <a:r>
              <a:rPr lang="en-US" sz="3600" b="1" dirty="0" smtClean="0">
                <a:solidFill>
                  <a:schemeClr val="tx1"/>
                </a:solidFill>
              </a:rPr>
              <a:t>selective flow </a:t>
            </a:r>
            <a:r>
              <a:rPr lang="en-US" sz="3600" b="1" dirty="0">
                <a:solidFill>
                  <a:schemeClr val="tx1"/>
                </a:solidFill>
              </a:rPr>
              <a:t>sampling </a:t>
            </a:r>
            <a:r>
              <a:rPr lang="en-US" sz="3600" dirty="0">
                <a:solidFill>
                  <a:schemeClr val="tx1"/>
                </a:solidFill>
              </a:rPr>
              <a:t>designed for anomaly detection achieved the best </a:t>
            </a:r>
            <a:r>
              <a:rPr lang="en-US" sz="3600" dirty="0" smtClean="0">
                <a:solidFill>
                  <a:schemeClr val="tx1"/>
                </a:solidFill>
              </a:rPr>
              <a:t>detection </a:t>
            </a:r>
            <a:r>
              <a:rPr lang="en-US" sz="3600" dirty="0">
                <a:solidFill>
                  <a:schemeClr val="tx1"/>
                </a:solidFill>
              </a:rPr>
              <a:t>performance. </a:t>
            </a:r>
            <a:r>
              <a:rPr lang="en-US" sz="3600" dirty="0" smtClean="0">
                <a:solidFill>
                  <a:schemeClr val="tx1"/>
                </a:solidFill>
              </a:rPr>
              <a:t>This </a:t>
            </a:r>
            <a:r>
              <a:rPr lang="en-US" sz="3600" dirty="0">
                <a:solidFill>
                  <a:schemeClr val="tx1"/>
                </a:solidFill>
              </a:rPr>
              <a:t>performance </a:t>
            </a:r>
            <a:r>
              <a:rPr lang="en-US" sz="3600" dirty="0" smtClean="0">
                <a:solidFill>
                  <a:schemeClr val="tx1"/>
                </a:solidFill>
              </a:rPr>
              <a:t>however came </a:t>
            </a:r>
            <a:r>
              <a:rPr lang="en-US" sz="3600" dirty="0">
                <a:solidFill>
                  <a:schemeClr val="tx1"/>
                </a:solidFill>
              </a:rPr>
              <a:t>at the expense of high resource consumption. Two other less </a:t>
            </a:r>
            <a:r>
              <a:rPr lang="en-US" sz="3600" dirty="0" smtClean="0">
                <a:solidFill>
                  <a:schemeClr val="tx1"/>
                </a:solidFill>
              </a:rPr>
              <a:t>'expensive</a:t>
            </a:r>
            <a:r>
              <a:rPr lang="en-US" sz="3600" dirty="0">
                <a:solidFill>
                  <a:schemeClr val="tx1"/>
                </a:solidFill>
              </a:rPr>
              <a:t>' alternatives are the specialized </a:t>
            </a:r>
            <a:r>
              <a:rPr lang="en-US" sz="3600" i="1" dirty="0">
                <a:solidFill>
                  <a:schemeClr val="tx1"/>
                </a:solidFill>
              </a:rPr>
              <a:t>IP </a:t>
            </a:r>
            <a:r>
              <a:rPr lang="en-US" sz="3600" i="1" dirty="0" smtClean="0">
                <a:solidFill>
                  <a:schemeClr val="tx1"/>
                </a:solidFill>
              </a:rPr>
              <a:t>flow-based </a:t>
            </a:r>
            <a:r>
              <a:rPr lang="en-US" sz="3600" i="1" dirty="0">
                <a:solidFill>
                  <a:schemeClr val="tx1"/>
                </a:solidFill>
              </a:rPr>
              <a:t>sampling method and </a:t>
            </a:r>
            <a:r>
              <a:rPr lang="en-US" sz="3600" i="1" dirty="0" smtClean="0">
                <a:solidFill>
                  <a:schemeClr val="tx1"/>
                </a:solidFill>
              </a:rPr>
              <a:t>the sketch-guided </a:t>
            </a:r>
            <a:r>
              <a:rPr lang="en-US" sz="3600" i="1" dirty="0">
                <a:solidFill>
                  <a:schemeClr val="tx1"/>
                </a:solidFill>
              </a:rPr>
              <a:t>sampling </a:t>
            </a:r>
            <a:r>
              <a:rPr lang="en-US" sz="3600" dirty="0">
                <a:solidFill>
                  <a:schemeClr val="tx1"/>
                </a:solidFill>
              </a:rPr>
              <a:t>which is a more generic approach aimed at </a:t>
            </a:r>
            <a:r>
              <a:rPr lang="en-US" sz="3600" dirty="0" smtClean="0">
                <a:solidFill>
                  <a:schemeClr val="tx1"/>
                </a:solidFill>
              </a:rPr>
              <a:t>accurate traffic </a:t>
            </a:r>
            <a:r>
              <a:rPr lang="en-US" sz="3600" dirty="0">
                <a:solidFill>
                  <a:schemeClr val="tx1"/>
                </a:solidFill>
              </a:rPr>
              <a:t>estimation.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21519"/>
              </p:ext>
            </p:extLst>
          </p:nvPr>
        </p:nvGraphicFramePr>
        <p:xfrm>
          <a:off x="20111092" y="10608521"/>
          <a:ext cx="11122360" cy="8072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865"/>
                <a:gridCol w="1728192"/>
                <a:gridCol w="2448272"/>
                <a:gridCol w="2505031"/>
              </a:tblGrid>
              <a:tr h="1102485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Sampling technique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Sampling level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Tailored</a:t>
                      </a:r>
                      <a:r>
                        <a:rPr lang="en-US" sz="2600" baseline="0" dirty="0" smtClean="0"/>
                        <a:t> for security domain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Flow/packet size preference</a:t>
                      </a:r>
                      <a:endParaRPr lang="en-US" sz="2600" dirty="0"/>
                    </a:p>
                  </a:txBody>
                  <a:tcPr anchor="ctr"/>
                </a:tc>
              </a:tr>
              <a:tr h="603084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Systematic packet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Packet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No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No</a:t>
                      </a:r>
                      <a:r>
                        <a:rPr lang="en-US" sz="2600" baseline="0" dirty="0" smtClean="0"/>
                        <a:t> Preference</a:t>
                      </a:r>
                      <a:endParaRPr lang="en-US" sz="2600" dirty="0" smtClean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Random packet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Packet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No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No</a:t>
                      </a:r>
                      <a:r>
                        <a:rPr lang="en-US" sz="2600" baseline="0" dirty="0" smtClean="0"/>
                        <a:t> Preference</a:t>
                      </a:r>
                      <a:endParaRPr lang="en-US" sz="2600" dirty="0" smtClean="0"/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Random n-out-of-N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Packet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No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No</a:t>
                      </a:r>
                      <a:r>
                        <a:rPr lang="en-US" sz="2600" baseline="0" dirty="0" smtClean="0"/>
                        <a:t> Preference</a:t>
                      </a:r>
                      <a:endParaRPr lang="en-US" sz="2600" dirty="0" smtClean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Adaptive random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Packet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No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Medium size</a:t>
                      </a:r>
                      <a:endParaRPr lang="en-US" sz="2600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Random  flow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Flow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No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No</a:t>
                      </a:r>
                      <a:r>
                        <a:rPr lang="en-US" sz="2600" baseline="0" dirty="0" smtClean="0"/>
                        <a:t> Preference</a:t>
                      </a:r>
                      <a:endParaRPr lang="en-US" sz="2600" dirty="0" smtClean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Smart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Flow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No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Large</a:t>
                      </a:r>
                    </a:p>
                  </a:txBody>
                  <a:tcPr anchor="ctr"/>
                </a:tc>
              </a:tr>
              <a:tr h="550912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Sample-and-hold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Hybrid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No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Large</a:t>
                      </a:r>
                      <a:endParaRPr lang="en-US" sz="2600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Sketch-guided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Hybrid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No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Small/ Medium</a:t>
                      </a:r>
                      <a:endParaRPr lang="en-US" sz="2600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Selective </a:t>
                      </a:r>
                      <a:r>
                        <a:rPr lang="en-US" sz="2600" baseline="0" dirty="0" smtClean="0"/>
                        <a:t> </a:t>
                      </a:r>
                      <a:r>
                        <a:rPr lang="en-US" sz="2600" dirty="0" smtClean="0"/>
                        <a:t>flow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Flow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Yes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Small</a:t>
                      </a:r>
                      <a:endParaRPr lang="en-US" sz="2600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Fast </a:t>
                      </a:r>
                      <a:r>
                        <a:rPr lang="en-US" sz="2600" baseline="0" dirty="0" smtClean="0"/>
                        <a:t> </a:t>
                      </a:r>
                      <a:r>
                        <a:rPr lang="en-US" sz="2600" dirty="0" smtClean="0"/>
                        <a:t>filtered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Hybrid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Yes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Small</a:t>
                      </a:r>
                      <a:endParaRPr lang="en-US" sz="2600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IP </a:t>
                      </a:r>
                      <a:r>
                        <a:rPr lang="en-US" sz="2600" baseline="0" dirty="0" smtClean="0"/>
                        <a:t> </a:t>
                      </a:r>
                      <a:r>
                        <a:rPr lang="en-US" sz="2600" dirty="0" smtClean="0"/>
                        <a:t>flow-based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Hybrid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Yes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Small/ Medium</a:t>
                      </a: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Adaptive weighted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Packet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Yes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No</a:t>
                      </a:r>
                      <a:r>
                        <a:rPr lang="en-US" sz="2600" baseline="0" dirty="0" smtClean="0"/>
                        <a:t> Preference</a:t>
                      </a:r>
                      <a:endParaRPr lang="en-US" sz="2600" dirty="0" smtClean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Adaptive traffic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Hybrid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Yes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Small</a:t>
                      </a:r>
                      <a:endParaRPr lang="en-US" sz="2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404522"/>
              </p:ext>
            </p:extLst>
          </p:nvPr>
        </p:nvGraphicFramePr>
        <p:xfrm>
          <a:off x="305843" y="12098896"/>
          <a:ext cx="11807471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5612"/>
                <a:gridCol w="1210758"/>
                <a:gridCol w="1437775"/>
                <a:gridCol w="1362103"/>
                <a:gridCol w="1437775"/>
                <a:gridCol w="15134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Application </a:t>
                      </a:r>
                      <a:r>
                        <a:rPr lang="en-US" sz="2600" dirty="0" err="1" smtClean="0"/>
                        <a:t>DoS</a:t>
                      </a:r>
                      <a:r>
                        <a:rPr lang="en-US" sz="2600" dirty="0" smtClean="0"/>
                        <a:t> attack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Num</a:t>
                      </a:r>
                      <a:r>
                        <a:rPr lang="en-US" sz="2600" dirty="0" smtClean="0"/>
                        <a:t> of</a:t>
                      </a:r>
                    </a:p>
                    <a:p>
                      <a:r>
                        <a:rPr lang="en-US" sz="2600" dirty="0" smtClean="0"/>
                        <a:t>cases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Average</a:t>
                      </a:r>
                    </a:p>
                    <a:p>
                      <a:r>
                        <a:rPr lang="en-US" sz="2600" dirty="0" smtClean="0"/>
                        <a:t>duration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Average</a:t>
                      </a:r>
                    </a:p>
                    <a:p>
                      <a:r>
                        <a:rPr lang="en-US" sz="2600" dirty="0" smtClean="0"/>
                        <a:t># of </a:t>
                      </a:r>
                      <a:r>
                        <a:rPr lang="en-US" sz="2600" dirty="0" err="1" smtClean="0"/>
                        <a:t>pkts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Average</a:t>
                      </a:r>
                    </a:p>
                    <a:p>
                      <a:r>
                        <a:rPr lang="en-US" sz="2600" dirty="0" smtClean="0"/>
                        <a:t># of </a:t>
                      </a:r>
                    </a:p>
                    <a:p>
                      <a:r>
                        <a:rPr lang="en-US" sz="2600" dirty="0" err="1" smtClean="0"/>
                        <a:t>fows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Average </a:t>
                      </a:r>
                    </a:p>
                    <a:p>
                      <a:r>
                        <a:rPr lang="en-US" sz="2600" dirty="0" smtClean="0"/>
                        <a:t>flow</a:t>
                      </a:r>
                    </a:p>
                    <a:p>
                      <a:r>
                        <a:rPr lang="en-US" sz="2600" dirty="0" smtClean="0"/>
                        <a:t>size (</a:t>
                      </a:r>
                      <a:r>
                        <a:rPr lang="en-US" sz="2600" dirty="0" err="1" smtClean="0"/>
                        <a:t>pkt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High-volume HTTP attacks</a:t>
                      </a:r>
                      <a:endParaRPr lang="en-US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DoS</a:t>
                      </a:r>
                      <a:r>
                        <a:rPr lang="en-US" sz="2600" dirty="0" smtClean="0"/>
                        <a:t> improved GET (Goldeneye)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3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452s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6084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864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7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DDoS</a:t>
                      </a:r>
                      <a:r>
                        <a:rPr lang="en-US" sz="2600" dirty="0" smtClean="0"/>
                        <a:t> GET(</a:t>
                      </a:r>
                      <a:r>
                        <a:rPr lang="en-US" sz="2600" dirty="0" err="1" smtClean="0"/>
                        <a:t>ddossim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138s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46081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22103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2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DoS</a:t>
                      </a:r>
                      <a:r>
                        <a:rPr lang="en-US" sz="2600" dirty="0" smtClean="0"/>
                        <a:t> GET (hulk)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546s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8482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1085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8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Low-volume HTTP attacks</a:t>
                      </a:r>
                      <a:endParaRPr lang="en-US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Slow-send body (</a:t>
                      </a:r>
                      <a:r>
                        <a:rPr lang="en-US" sz="2600" dirty="0" err="1" smtClean="0"/>
                        <a:t>Slowhttptest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834s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9106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615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15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Slow send body (RUDY)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65s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7066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834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8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Slow-send headers (</a:t>
                      </a:r>
                      <a:r>
                        <a:rPr lang="en-US" sz="2600" dirty="0" err="1" smtClean="0"/>
                        <a:t>Slowhttptest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5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575s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25503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2917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9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Slow send headers (</a:t>
                      </a:r>
                      <a:r>
                        <a:rPr lang="en-US" sz="2600" dirty="0" err="1" smtClean="0"/>
                        <a:t>Slowloris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150s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12518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1881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7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Slow-read (</a:t>
                      </a:r>
                      <a:r>
                        <a:rPr lang="en-US" sz="2600" dirty="0" err="1" smtClean="0"/>
                        <a:t>Slowhttptest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404s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29103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2626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11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12394803" y="12233226"/>
            <a:ext cx="7065168" cy="5098552"/>
          </a:xfrm>
          <a:prstGeom prst="roundRect">
            <a:avLst>
              <a:gd name="adj" fmla="val 93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60182" tIns="30091" rIns="60182" bIns="30091" anchor="ctr"/>
          <a:lstStyle/>
          <a:p>
            <a:pPr algn="ctr"/>
            <a:r>
              <a:rPr lang="en-US" sz="4400" b="1" dirty="0" smtClean="0"/>
              <a:t>Detection</a:t>
            </a:r>
            <a:endParaRPr lang="en-US" sz="36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Employed a </a:t>
            </a:r>
            <a:r>
              <a:rPr lang="en-US" sz="3600" dirty="0"/>
              <a:t>nonparametric cumulative sum (CUSUM) procedure 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Commonly </a:t>
            </a:r>
            <a:r>
              <a:rPr lang="en-US" sz="3600" dirty="0"/>
              <a:t>used for detection of network-layer </a:t>
            </a:r>
            <a:r>
              <a:rPr lang="en-US" sz="3600" dirty="0" err="1"/>
              <a:t>DoS</a:t>
            </a:r>
            <a:r>
              <a:rPr lang="en-US" sz="3600" dirty="0"/>
              <a:t> attacks 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Simple with low </a:t>
            </a:r>
            <a:r>
              <a:rPr lang="en-US" sz="3600" dirty="0"/>
              <a:t>computational overhead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713865"/>
              </p:ext>
            </p:extLst>
          </p:nvPr>
        </p:nvGraphicFramePr>
        <p:xfrm>
          <a:off x="1206215" y="21946912"/>
          <a:ext cx="9898224" cy="9478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5576"/>
                <a:gridCol w="936104"/>
                <a:gridCol w="1872208"/>
                <a:gridCol w="1080120"/>
                <a:gridCol w="1944216"/>
              </a:tblGrid>
              <a:tr h="523880">
                <a:tc rowSpan="2"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Sampling technique</a:t>
                      </a:r>
                      <a:endParaRPr lang="en-US" sz="2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Flow percentage: 30%</a:t>
                      </a:r>
                      <a:endParaRPr lang="en-US" sz="2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2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Flow percentage: 20%</a:t>
                      </a:r>
                      <a:endParaRPr lang="en-US" sz="2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2600" dirty="0"/>
                    </a:p>
                  </a:txBody>
                  <a:tcPr anchor="ctr"/>
                </a:tc>
              </a:tr>
              <a:tr h="628248">
                <a:tc vMerge="1">
                  <a:txBody>
                    <a:bodyPr/>
                    <a:lstStyle/>
                    <a:p>
                      <a:pPr algn="l"/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DR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#  False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</a:rPr>
                        <a:t> alert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DR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#  False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</a:rPr>
                        <a:t> alert</a:t>
                      </a:r>
                      <a:endParaRPr lang="en-US" sz="2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603084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Without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100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0</a:t>
                      </a: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Selective flow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100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84.61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0</a:t>
                      </a: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Sketch-guided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88.46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1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84.61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7</a:t>
                      </a: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IP flow-based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88.46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2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-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-</a:t>
                      </a:r>
                      <a:endParaRPr lang="en-US" sz="2600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Systematic packet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84.61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15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73.07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18</a:t>
                      </a: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Random flow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80.76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69.23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0</a:t>
                      </a:r>
                    </a:p>
                  </a:txBody>
                  <a:tcPr anchor="ctr"/>
                </a:tc>
              </a:tr>
              <a:tr h="550912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Fast filter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80.76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12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76.92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12</a:t>
                      </a:r>
                      <a:endParaRPr lang="en-US" sz="2600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Adaptive weighted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80.76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12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-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-</a:t>
                      </a:r>
                      <a:endParaRPr lang="en-US" sz="2600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Adaptive traffic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80.76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12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-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-</a:t>
                      </a:r>
                      <a:endParaRPr lang="en-US" sz="2600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Adaptive random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80.76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12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73.07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16</a:t>
                      </a:r>
                      <a:endParaRPr lang="en-US" sz="2600" dirty="0"/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Random n out of N packet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80.76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15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76.92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17</a:t>
                      </a: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Random packet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76.92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76.92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3657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17</a:t>
                      </a: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Sample and hold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38.46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7.69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Smart sampling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23306" t="14538" r="18584"/>
          <a:stretch/>
        </p:blipFill>
        <p:spPr>
          <a:xfrm>
            <a:off x="11519304" y="21777871"/>
            <a:ext cx="12477171" cy="9779444"/>
          </a:xfrm>
          <a:prstGeom prst="rect">
            <a:avLst/>
          </a:prstGeom>
        </p:spPr>
      </p:pic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43673" y="5730256"/>
            <a:ext cx="11395472" cy="332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66725" indent="-466725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CA" sz="3600" b="1" dirty="0">
                <a:solidFill>
                  <a:schemeClr val="tx1"/>
                </a:solidFill>
              </a:rPr>
              <a:t>Traditional focus</a:t>
            </a:r>
            <a:r>
              <a:rPr lang="en-CA" sz="3600" dirty="0">
                <a:solidFill>
                  <a:schemeClr val="tx1"/>
                </a:solidFill>
              </a:rPr>
              <a:t>: network characterization for load </a:t>
            </a:r>
            <a:r>
              <a:rPr lang="en-CA" sz="3600" dirty="0" smtClean="0">
                <a:solidFill>
                  <a:schemeClr val="tx1"/>
                </a:solidFill>
              </a:rPr>
              <a:t>balancing purposes</a:t>
            </a:r>
            <a:endParaRPr lang="en-CA" sz="3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sz="3600" b="1" dirty="0" smtClean="0">
                <a:solidFill>
                  <a:schemeClr val="tx1"/>
                </a:solidFill>
              </a:rPr>
              <a:t>Intrusion </a:t>
            </a:r>
            <a:r>
              <a:rPr lang="en-CA" sz="3600" b="1" dirty="0">
                <a:solidFill>
                  <a:schemeClr val="tx1"/>
                </a:solidFill>
              </a:rPr>
              <a:t>detection domain</a:t>
            </a:r>
            <a:r>
              <a:rPr lang="en-CA" sz="36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3600" dirty="0" smtClean="0">
                <a:solidFill>
                  <a:schemeClr val="tx1"/>
                </a:solidFill>
              </a:rPr>
              <a:t> </a:t>
            </a:r>
            <a:r>
              <a:rPr lang="en-CA" sz="3600" dirty="0">
                <a:solidFill>
                  <a:schemeClr val="tx1"/>
                </a:solidFill>
              </a:rPr>
              <a:t>many traditional techniques are repurposed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3600" dirty="0" smtClean="0">
                <a:solidFill>
                  <a:schemeClr val="tx1"/>
                </a:solidFill>
              </a:rPr>
              <a:t> </a:t>
            </a:r>
            <a:r>
              <a:rPr lang="en-CA" sz="3600" dirty="0">
                <a:solidFill>
                  <a:schemeClr val="tx1"/>
                </a:solidFill>
              </a:rPr>
              <a:t>several specialized techniques were </a:t>
            </a:r>
            <a:r>
              <a:rPr lang="en-CA" sz="3600" dirty="0" smtClean="0">
                <a:solidFill>
                  <a:schemeClr val="tx1"/>
                </a:solidFill>
              </a:rPr>
              <a:t>introduced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18255622" y="4347286"/>
            <a:ext cx="13537504" cy="4952862"/>
          </a:xfrm>
          <a:prstGeom prst="roundRect">
            <a:avLst>
              <a:gd name="adj" fmla="val 1068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>
              <a:lnSpc>
                <a:spcPts val="2713"/>
              </a:lnSpc>
            </a:pPr>
            <a:endParaRPr lang="en-US" sz="5400"/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21395793" y="4828955"/>
            <a:ext cx="7759474" cy="44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3198813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3198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ts val="2713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Our focus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19252331" y="5714827"/>
            <a:ext cx="7031010" cy="47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66725" indent="-466725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just">
              <a:lnSpc>
                <a:spcPts val="3163"/>
              </a:lnSpc>
              <a:spcAft>
                <a:spcPts val="538"/>
              </a:spcAft>
            </a:pP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19856015" y="5882656"/>
            <a:ext cx="11485276" cy="1291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182" tIns="30091" rIns="60182" bIns="30091">
            <a:spAutoFit/>
          </a:bodyPr>
          <a:lstStyle>
            <a:lvl1pPr marL="466725" indent="-466725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0481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>
              <a:spcAft>
                <a:spcPts val="538"/>
              </a:spcAft>
            </a:pPr>
            <a:r>
              <a:rPr lang="en-CA" sz="4000" dirty="0" smtClean="0">
                <a:solidFill>
                  <a:schemeClr val="tx1"/>
                </a:solidFill>
              </a:rPr>
              <a:t>Impact of sampling </a:t>
            </a:r>
            <a:r>
              <a:rPr lang="en-CA" sz="4000" dirty="0">
                <a:solidFill>
                  <a:schemeClr val="tx1"/>
                </a:solidFill>
              </a:rPr>
              <a:t>techniques </a:t>
            </a:r>
            <a:r>
              <a:rPr lang="en-CA" sz="4000" dirty="0" smtClean="0">
                <a:solidFill>
                  <a:schemeClr val="tx1"/>
                </a:solidFill>
              </a:rPr>
              <a:t>on </a:t>
            </a:r>
            <a:r>
              <a:rPr lang="en-CA" sz="4000" dirty="0">
                <a:solidFill>
                  <a:schemeClr val="tx1"/>
                </a:solidFill>
              </a:rPr>
              <a:t>detection of application layer denial-of-service </a:t>
            </a:r>
            <a:r>
              <a:rPr lang="en-CA" sz="4000" dirty="0" smtClean="0">
                <a:solidFill>
                  <a:schemeClr val="tx1"/>
                </a:solidFill>
              </a:rPr>
              <a:t>attacks.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11539092" y="5117000"/>
            <a:ext cx="8316923" cy="6867535"/>
          </a:xfrm>
          <a:prstGeom prst="roundRect">
            <a:avLst>
              <a:gd name="adj" fmla="val 1068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0182" tIns="30091" rIns="60182" bIns="30091" anchor="ctr"/>
          <a:lstStyle/>
          <a:p>
            <a:pPr algn="ctr"/>
            <a:r>
              <a:rPr lang="en-CA" sz="6000" b="1" dirty="0" smtClean="0">
                <a:solidFill>
                  <a:schemeClr val="tx2"/>
                </a:solidFill>
              </a:rPr>
              <a:t>Application layer </a:t>
            </a:r>
            <a:r>
              <a:rPr lang="en-CA" sz="6000" b="1" dirty="0" err="1" smtClean="0">
                <a:solidFill>
                  <a:schemeClr val="tx2"/>
                </a:solidFill>
              </a:rPr>
              <a:t>DoS</a:t>
            </a:r>
            <a:r>
              <a:rPr lang="en-CA" sz="6000" b="1" dirty="0" smtClean="0">
                <a:solidFill>
                  <a:schemeClr val="tx2"/>
                </a:solidFill>
              </a:rPr>
              <a:t>  </a:t>
            </a:r>
            <a:endParaRPr lang="en-CA" sz="6000" b="1" dirty="0">
              <a:solidFill>
                <a:schemeClr val="tx2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4800" dirty="0" smtClean="0"/>
              <a:t>Less </a:t>
            </a:r>
            <a:r>
              <a:rPr lang="en-CA" sz="4800" dirty="0"/>
              <a:t>resources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4800" dirty="0" smtClean="0"/>
              <a:t>Stealthier</a:t>
            </a:r>
            <a:endParaRPr lang="en-CA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4800" dirty="0" smtClean="0"/>
              <a:t>Targeted </a:t>
            </a:r>
            <a:r>
              <a:rPr lang="en-CA" sz="4800" dirty="0"/>
              <a:t>damage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CA" sz="4800" dirty="0" smtClean="0"/>
              <a:t>Less detectable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dirty="0"/>
          </a:p>
          <a:p>
            <a:pPr algn="ctr"/>
            <a:r>
              <a:rPr lang="en-CA" sz="5400" i="1" dirty="0" smtClean="0">
                <a:solidFill>
                  <a:schemeClr val="tx2"/>
                </a:solidFill>
              </a:rPr>
              <a:t>In 2013 represented </a:t>
            </a:r>
            <a:r>
              <a:rPr lang="en-CA" sz="5400" i="1" dirty="0">
                <a:solidFill>
                  <a:schemeClr val="tx2"/>
                </a:solidFill>
              </a:rPr>
              <a:t>more </a:t>
            </a:r>
            <a:endParaRPr lang="en-CA" sz="5400" i="1" dirty="0" smtClean="0">
              <a:solidFill>
                <a:schemeClr val="tx2"/>
              </a:solidFill>
            </a:endParaRPr>
          </a:p>
          <a:p>
            <a:pPr algn="ctr"/>
            <a:r>
              <a:rPr lang="en-CA" sz="5400" i="1" dirty="0" smtClean="0">
                <a:solidFill>
                  <a:schemeClr val="tx2"/>
                </a:solidFill>
              </a:rPr>
              <a:t>than </a:t>
            </a:r>
            <a:r>
              <a:rPr lang="en-CA" sz="5400" i="1" dirty="0">
                <a:solidFill>
                  <a:schemeClr val="tx2"/>
                </a:solidFill>
              </a:rPr>
              <a:t>20% of all </a:t>
            </a:r>
            <a:r>
              <a:rPr lang="en-CA" sz="5400" i="1" dirty="0" smtClean="0">
                <a:solidFill>
                  <a:schemeClr val="tx2"/>
                </a:solidFill>
              </a:rPr>
              <a:t>attacks.</a:t>
            </a:r>
            <a:endParaRPr lang="en-CA" sz="5400" i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s://www.colocationamerica.com/picts/blog/DDoSAttacks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1506" y="6714555"/>
            <a:ext cx="2988505" cy="288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401" y="21764227"/>
            <a:ext cx="6046770" cy="508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4401" y="26927486"/>
            <a:ext cx="5909441" cy="459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5024374" y="26300731"/>
            <a:ext cx="4732741" cy="548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19856015" y="26387478"/>
            <a:ext cx="3266711" cy="4893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13469898" y="26499370"/>
            <a:ext cx="3266711" cy="4893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6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525</Words>
  <Application>Microsoft Office PowerPoint</Application>
  <PresentationFormat>Custom</PresentationFormat>
  <Paragraphs>224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Alzahrani</dc:creator>
  <cp:lastModifiedBy>Hossein Hadian Jazi</cp:lastModifiedBy>
  <cp:revision>167</cp:revision>
  <dcterms:created xsi:type="dcterms:W3CDTF">2013-03-18T19:23:31Z</dcterms:created>
  <dcterms:modified xsi:type="dcterms:W3CDTF">2014-04-15T23:19:48Z</dcterms:modified>
</cp:coreProperties>
</file>